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486" r:id="rId3"/>
    <p:sldId id="459" r:id="rId4"/>
    <p:sldId id="463" r:id="rId5"/>
    <p:sldId id="464" r:id="rId6"/>
    <p:sldId id="466" r:id="rId7"/>
    <p:sldId id="467" r:id="rId8"/>
    <p:sldId id="468" r:id="rId9"/>
    <p:sldId id="469" r:id="rId10"/>
    <p:sldId id="470" r:id="rId11"/>
    <p:sldId id="465" r:id="rId12"/>
    <p:sldId id="472" r:id="rId13"/>
    <p:sldId id="473" r:id="rId14"/>
    <p:sldId id="474" r:id="rId15"/>
    <p:sldId id="475" r:id="rId16"/>
    <p:sldId id="477" r:id="rId17"/>
    <p:sldId id="478" r:id="rId18"/>
    <p:sldId id="476" r:id="rId19"/>
    <p:sldId id="479" r:id="rId20"/>
    <p:sldId id="480" r:id="rId21"/>
    <p:sldId id="482" r:id="rId22"/>
    <p:sldId id="483" r:id="rId23"/>
    <p:sldId id="484" r:id="rId24"/>
    <p:sldId id="485" r:id="rId25"/>
    <p:sldId id="4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11/20/23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go.ncsu.edu/cesurvey"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514442"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4" name="Picture 3">
            <a:extLst>
              <a:ext uri="{FF2B5EF4-FFF2-40B4-BE49-F238E27FC236}">
                <a16:creationId xmlns:a16="http://schemas.microsoft.com/office/drawing/2014/main" id="{BAEC7D20-9A4A-8844-8E08-4DB6F0A0917F}"/>
              </a:ext>
            </a:extLst>
          </p:cNvPr>
          <p:cNvPicPr>
            <a:picLocks noChangeAspect="1"/>
          </p:cNvPicPr>
          <p:nvPr/>
        </p:nvPicPr>
        <p:blipFill>
          <a:blip r:embed="rId3"/>
          <a:stretch>
            <a:fillRect/>
          </a:stretch>
        </p:blipFill>
        <p:spPr>
          <a:xfrm>
            <a:off x="7109464" y="5675245"/>
            <a:ext cx="4618137" cy="791474"/>
          </a:xfrm>
          <a:prstGeom prst="rect">
            <a:avLst/>
          </a:prstGeom>
        </p:spPr>
      </p:pic>
    </p:spTree>
    <p:extLst>
      <p:ext uri="{BB962C8B-B14F-4D97-AF65-F5344CB8AC3E}">
        <p14:creationId xmlns:p14="http://schemas.microsoft.com/office/powerpoint/2010/main" val="285131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97620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7581900" y="2294731"/>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6016487"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additional nuclei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2404283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7D53-A2C4-4F46-9A86-D33F2E8E8858}"/>
              </a:ext>
            </a:extLst>
          </p:cNvPr>
          <p:cNvSpPr>
            <a:spLocks noGrp="1"/>
          </p:cNvSpPr>
          <p:nvPr>
            <p:ph type="title"/>
          </p:nvPr>
        </p:nvSpPr>
        <p:spPr/>
        <p:txBody>
          <a:bodyPr/>
          <a:lstStyle/>
          <a:p>
            <a:r>
              <a:rPr lang="en-US" dirty="0"/>
              <a:t>Microstructural Modeling of </a:t>
            </a:r>
            <a:r>
              <a:rPr lang="en-US" dirty="0" err="1"/>
              <a:t>UMo</a:t>
            </a:r>
            <a:endParaRPr lang="en-US" dirty="0"/>
          </a:p>
        </p:txBody>
      </p:sp>
      <p:sp>
        <p:nvSpPr>
          <p:cNvPr id="3" name="Content Placeholder 2">
            <a:extLst>
              <a:ext uri="{FF2B5EF4-FFF2-40B4-BE49-F238E27FC236}">
                <a16:creationId xmlns:a16="http://schemas.microsoft.com/office/drawing/2014/main" id="{FC1C9D62-1103-8045-BE49-EB6EDD0B09D7}"/>
              </a:ext>
            </a:extLst>
          </p:cNvPr>
          <p:cNvSpPr>
            <a:spLocks noGrp="1"/>
          </p:cNvSpPr>
          <p:nvPr>
            <p:ph sz="half" idx="1"/>
          </p:nvPr>
        </p:nvSpPr>
        <p:spPr/>
        <p:txBody>
          <a:bodyPr/>
          <a:lstStyle/>
          <a:p>
            <a:r>
              <a:rPr lang="en-US" sz="2400" dirty="0"/>
              <a:t>The major physical processes impacting RTR fuel performance are intricately related</a:t>
            </a:r>
          </a:p>
          <a:p>
            <a:r>
              <a:rPr lang="en-US" sz="2400" dirty="0"/>
              <a:t>The key four classes of physical processes: operating parameters, fuel microstructural and materials property changes, and dimensional changes of the fuel plate</a:t>
            </a:r>
          </a:p>
          <a:p>
            <a:r>
              <a:rPr lang="en-US" sz="2400" dirty="0"/>
              <a:t>Microstructural change is the nexus of the irradiation behavior of fuel plates</a:t>
            </a:r>
          </a:p>
          <a:p>
            <a:endParaRPr lang="en-US" sz="2400" dirty="0"/>
          </a:p>
        </p:txBody>
      </p:sp>
      <p:pic>
        <p:nvPicPr>
          <p:cNvPr id="6" name="Content Placeholder 5">
            <a:extLst>
              <a:ext uri="{FF2B5EF4-FFF2-40B4-BE49-F238E27FC236}">
                <a16:creationId xmlns:a16="http://schemas.microsoft.com/office/drawing/2014/main" id="{15D11C92-EAB1-EA46-847A-15B2750EB1DD}"/>
              </a:ext>
            </a:extLst>
          </p:cNvPr>
          <p:cNvPicPr>
            <a:picLocks noGrp="1" noChangeAspect="1"/>
          </p:cNvPicPr>
          <p:nvPr>
            <p:ph sz="half" idx="2"/>
          </p:nvPr>
        </p:nvPicPr>
        <p:blipFill>
          <a:blip r:embed="rId2"/>
          <a:stretch>
            <a:fillRect/>
          </a:stretch>
        </p:blipFill>
        <p:spPr>
          <a:xfrm>
            <a:off x="6197600" y="2674359"/>
            <a:ext cx="5910308" cy="3013921"/>
          </a:xfrm>
          <a:prstGeom prst="rect">
            <a:avLst/>
          </a:prstGeom>
        </p:spPr>
      </p:pic>
      <p:sp>
        <p:nvSpPr>
          <p:cNvPr id="5" name="Slide Number Placeholder 4">
            <a:extLst>
              <a:ext uri="{FF2B5EF4-FFF2-40B4-BE49-F238E27FC236}">
                <a16:creationId xmlns:a16="http://schemas.microsoft.com/office/drawing/2014/main" id="{2025C5FB-7EA4-C049-8E88-9FE5B90159C6}"/>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99198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a:t>
            </a:r>
          </a:p>
          <a:p>
            <a:r>
              <a:rPr lang="en-US" sz="2200" dirty="0"/>
              <a:t>The initial conditions for which intergranular bubbles and new grains can nucleate are define by as fabricated grain size</a:t>
            </a:r>
          </a:p>
          <a:p>
            <a:r>
              <a:rPr lang="en-US" sz="2200" dirty="0"/>
              <a:t>The continuing rate of grain refinement is also governed by initial grain size</a:t>
            </a:r>
          </a:p>
          <a:p>
            <a:pPr marL="0" indent="0">
              <a:buNone/>
            </a:pPr>
            <a:endParaRPr lang="en-US" sz="2200" dirty="0"/>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05279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E83-90F2-F74E-9183-B868C3316181}"/>
              </a:ext>
            </a:extLst>
          </p:cNvPr>
          <p:cNvSpPr>
            <a:spLocks noGrp="1"/>
          </p:cNvSpPr>
          <p:nvPr>
            <p:ph type="title"/>
          </p:nvPr>
        </p:nvSpPr>
        <p:spPr/>
        <p:txBody>
          <a:bodyPr/>
          <a:lstStyle/>
          <a:p>
            <a:r>
              <a:rPr lang="en-US" dirty="0"/>
              <a:t>Aluminum in Research Reactors</a:t>
            </a:r>
          </a:p>
        </p:txBody>
      </p:sp>
      <p:sp>
        <p:nvSpPr>
          <p:cNvPr id="3" name="Content Placeholder 2">
            <a:extLst>
              <a:ext uri="{FF2B5EF4-FFF2-40B4-BE49-F238E27FC236}">
                <a16:creationId xmlns:a16="http://schemas.microsoft.com/office/drawing/2014/main" id="{44E3E572-5B9C-D84C-8FEB-72639BFB5AD3}"/>
              </a:ext>
            </a:extLst>
          </p:cNvPr>
          <p:cNvSpPr>
            <a:spLocks noGrp="1"/>
          </p:cNvSpPr>
          <p:nvPr>
            <p:ph sz="half" idx="1"/>
          </p:nvPr>
        </p:nvSpPr>
        <p:spPr>
          <a:xfrm>
            <a:off x="609599" y="1968503"/>
            <a:ext cx="10972799" cy="1760349"/>
          </a:xfrm>
        </p:spPr>
        <p:txBody>
          <a:bodyPr/>
          <a:lstStyle/>
          <a:p>
            <a:r>
              <a:rPr lang="en-US" sz="2400" dirty="0"/>
              <a:t>Aluminum alloys are generally too weak or have temperature limitations that preclude their use in commercial reactors</a:t>
            </a:r>
          </a:p>
          <a:p>
            <a:r>
              <a:rPr lang="en-US" sz="2400" dirty="0"/>
              <a:t>In most research reactors where bulk water coolant temperatures are usually &lt;100C, aluminum alloys are quite comfortable and are universally employed</a:t>
            </a:r>
          </a:p>
          <a:p>
            <a:endParaRPr lang="en-US" sz="2400" dirty="0"/>
          </a:p>
        </p:txBody>
      </p:sp>
      <p:sp>
        <p:nvSpPr>
          <p:cNvPr id="5" name="Slide Number Placeholder 4">
            <a:extLst>
              <a:ext uri="{FF2B5EF4-FFF2-40B4-BE49-F238E27FC236}">
                <a16:creationId xmlns:a16="http://schemas.microsoft.com/office/drawing/2014/main" id="{517EBF1F-983E-3647-8585-B1337C81491A}"/>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5BB98F85-D008-6641-84BD-82ECD6F162A9}"/>
              </a:ext>
            </a:extLst>
          </p:cNvPr>
          <p:cNvPicPr>
            <a:picLocks noChangeAspect="1"/>
          </p:cNvPicPr>
          <p:nvPr/>
        </p:nvPicPr>
        <p:blipFill>
          <a:blip r:embed="rId2"/>
          <a:stretch>
            <a:fillRect/>
          </a:stretch>
        </p:blipFill>
        <p:spPr>
          <a:xfrm>
            <a:off x="1162048" y="4090102"/>
            <a:ext cx="9867900" cy="1905000"/>
          </a:xfrm>
          <a:prstGeom prst="rect">
            <a:avLst/>
          </a:prstGeom>
        </p:spPr>
      </p:pic>
    </p:spTree>
    <p:extLst>
      <p:ext uri="{BB962C8B-B14F-4D97-AF65-F5344CB8AC3E}">
        <p14:creationId xmlns:p14="http://schemas.microsoft.com/office/powerpoint/2010/main" val="161279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A170-54DA-37F4-BA15-66A044B0CDD2}"/>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7723BE8A-2AC5-554D-A937-5578C0635C56}"/>
              </a:ext>
            </a:extLst>
          </p:cNvPr>
          <p:cNvSpPr>
            <a:spLocks noGrp="1"/>
          </p:cNvSpPr>
          <p:nvPr>
            <p:ph sz="half" idx="1"/>
          </p:nvPr>
        </p:nvSpPr>
        <p:spPr>
          <a:xfrm>
            <a:off x="609599" y="1968503"/>
            <a:ext cx="10972800" cy="4157663"/>
          </a:xfrm>
        </p:spPr>
        <p:txBody>
          <a:bodyPr/>
          <a:lstStyle/>
          <a:p>
            <a:r>
              <a:rPr lang="en-US" sz="2800" dirty="0"/>
              <a:t>Class eval is up, please fill this out</a:t>
            </a:r>
          </a:p>
          <a:p>
            <a:pPr lvl="1"/>
            <a:r>
              <a:rPr lang="en-US" sz="2000" dirty="0"/>
              <a:t>for reference: </a:t>
            </a:r>
            <a:r>
              <a:rPr lang="en-US" sz="2000" b="0" i="0" dirty="0">
                <a:solidFill>
                  <a:srgbClr val="1155CC"/>
                </a:solidFill>
                <a:effectLst/>
                <a:latin typeface="arial" panose="020B0604020202020204" pitchFamily="34" charset="0"/>
                <a:hlinkClick r:id="rId2"/>
              </a:rPr>
              <a:t>http://go.ncsu.edu/cesurvey</a:t>
            </a:r>
            <a:endParaRPr lang="en-US" sz="2000" b="0" i="0" dirty="0">
              <a:solidFill>
                <a:srgbClr val="1155CC"/>
              </a:solidFill>
              <a:effectLst/>
              <a:latin typeface="arial" panose="020B0604020202020204" pitchFamily="34" charset="0"/>
            </a:endParaRPr>
          </a:p>
          <a:p>
            <a:r>
              <a:rPr lang="en-US" sz="2800" dirty="0"/>
              <a:t>Forgot to mention, was a 5-point curve on test 3 scores, so add 5 to your grade for your ‘final’ test grade</a:t>
            </a:r>
          </a:p>
          <a:p>
            <a:endParaRPr lang="en-US" sz="2800" dirty="0"/>
          </a:p>
        </p:txBody>
      </p:sp>
      <p:sp>
        <p:nvSpPr>
          <p:cNvPr id="5" name="Slide Number Placeholder 4">
            <a:extLst>
              <a:ext uri="{FF2B5EF4-FFF2-40B4-BE49-F238E27FC236}">
                <a16:creationId xmlns:a16="http://schemas.microsoft.com/office/drawing/2014/main" id="{7CC670E3-8273-51C6-137E-4F68EB7790D8}"/>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2100774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6D6C-1589-8441-87E7-2BF6877A1F85}"/>
              </a:ext>
            </a:extLst>
          </p:cNvPr>
          <p:cNvSpPr>
            <a:spLocks noGrp="1"/>
          </p:cNvSpPr>
          <p:nvPr>
            <p:ph type="title"/>
          </p:nvPr>
        </p:nvSpPr>
        <p:spPr/>
        <p:txBody>
          <a:bodyPr/>
          <a:lstStyle/>
          <a:p>
            <a:r>
              <a:rPr lang="en-US" dirty="0"/>
              <a:t>Aluminum Benefits</a:t>
            </a:r>
          </a:p>
        </p:txBody>
      </p:sp>
      <p:sp>
        <p:nvSpPr>
          <p:cNvPr id="3" name="Content Placeholder 2">
            <a:extLst>
              <a:ext uri="{FF2B5EF4-FFF2-40B4-BE49-F238E27FC236}">
                <a16:creationId xmlns:a16="http://schemas.microsoft.com/office/drawing/2014/main" id="{3B6B2765-A477-4C4D-BFDC-0F014817EC05}"/>
              </a:ext>
            </a:extLst>
          </p:cNvPr>
          <p:cNvSpPr>
            <a:spLocks noGrp="1"/>
          </p:cNvSpPr>
          <p:nvPr>
            <p:ph sz="half" idx="1"/>
          </p:nvPr>
        </p:nvSpPr>
        <p:spPr/>
        <p:txBody>
          <a:bodyPr/>
          <a:lstStyle/>
          <a:p>
            <a:r>
              <a:rPr lang="en-US" sz="2400" dirty="0"/>
              <a:t>Al is ductile, plentiful, cheap, and light weight</a:t>
            </a:r>
          </a:p>
          <a:p>
            <a:r>
              <a:rPr lang="en-US" sz="2400" dirty="0"/>
              <a:t>It is castable, </a:t>
            </a:r>
            <a:r>
              <a:rPr lang="en-US" sz="2400" dirty="0" err="1"/>
              <a:t>machineable</a:t>
            </a:r>
            <a:r>
              <a:rPr lang="en-US" sz="2400" dirty="0"/>
              <a:t>, and weldable, and it can be shaped readily by conventional processes</a:t>
            </a:r>
          </a:p>
          <a:p>
            <a:r>
              <a:rPr lang="en-US" sz="2400" dirty="0"/>
              <a:t>It has good aqueous corrosion resistance due to near-insolubility in water and formation of a passive, self-restoring surface film of hydrated aluminum oxide</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6A91D7D9-3793-E340-81D1-A72E938C4B29}"/>
              </a:ext>
            </a:extLst>
          </p:cNvPr>
          <p:cNvSpPr>
            <a:spLocks noGrp="1"/>
          </p:cNvSpPr>
          <p:nvPr>
            <p:ph sz="half" idx="2"/>
          </p:nvPr>
        </p:nvSpPr>
        <p:spPr/>
        <p:txBody>
          <a:bodyPr/>
          <a:lstStyle/>
          <a:p>
            <a:r>
              <a:rPr lang="en-US" sz="2400" dirty="0"/>
              <a:t>It has an </a:t>
            </a:r>
            <a:r>
              <a:rPr lang="en-US" sz="2400" dirty="0" err="1"/>
              <a:t>fcc</a:t>
            </a:r>
            <a:r>
              <a:rPr lang="en-US" sz="2400" dirty="0"/>
              <a:t> crystal structure and no crystallographic phase changes, with near isotropic properties</a:t>
            </a:r>
          </a:p>
          <a:p>
            <a:r>
              <a:rPr lang="en-US" sz="2400" dirty="0"/>
              <a:t>It can be strengthened by cold work, solid solution hardening, and precipitation treatments</a:t>
            </a:r>
          </a:p>
          <a:p>
            <a:r>
              <a:rPr lang="en-US" sz="2400" dirty="0"/>
              <a:t>At low temperatures, it has no ductile-to-brittle transition</a:t>
            </a:r>
          </a:p>
          <a:p>
            <a:r>
              <a:rPr lang="en-US" sz="2400" dirty="0"/>
              <a:t>Its resistant to </a:t>
            </a:r>
            <a:r>
              <a:rPr lang="en-US" sz="2400" dirty="0" err="1"/>
              <a:t>hydriding</a:t>
            </a:r>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47A3E32-6DDA-E94C-9BAA-78556430BCA0}"/>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3502888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921-AAD2-AF46-B995-B72C5ACA93EE}"/>
              </a:ext>
            </a:extLst>
          </p:cNvPr>
          <p:cNvSpPr>
            <a:spLocks noGrp="1"/>
          </p:cNvSpPr>
          <p:nvPr>
            <p:ph type="title"/>
          </p:nvPr>
        </p:nvSpPr>
        <p:spPr/>
        <p:txBody>
          <a:bodyPr/>
          <a:lstStyle/>
          <a:p>
            <a:r>
              <a:rPr lang="en-US" dirty="0"/>
              <a:t>Aluminum Drawbacks</a:t>
            </a:r>
          </a:p>
        </p:txBody>
      </p:sp>
      <p:sp>
        <p:nvSpPr>
          <p:cNvPr id="3" name="Content Placeholder 2">
            <a:extLst>
              <a:ext uri="{FF2B5EF4-FFF2-40B4-BE49-F238E27FC236}">
                <a16:creationId xmlns:a16="http://schemas.microsoft.com/office/drawing/2014/main" id="{494B1BC5-EAD8-5C40-BFC2-410332F6A164}"/>
              </a:ext>
            </a:extLst>
          </p:cNvPr>
          <p:cNvSpPr>
            <a:spLocks noGrp="1"/>
          </p:cNvSpPr>
          <p:nvPr>
            <p:ph sz="half" idx="1"/>
          </p:nvPr>
        </p:nvSpPr>
        <p:spPr/>
        <p:txBody>
          <a:bodyPr/>
          <a:lstStyle/>
          <a:p>
            <a:r>
              <a:rPr lang="en-US" sz="2400" dirty="0"/>
              <a:t>Al has a low elastic modulus and low melting temperature</a:t>
            </a:r>
          </a:p>
          <a:p>
            <a:r>
              <a:rPr lang="en-US" sz="2400" dirty="0"/>
              <a:t>The low melting temperature of 660C imposes operating temperature limits of 100–150C</a:t>
            </a:r>
          </a:p>
          <a:p>
            <a:r>
              <a:rPr lang="en-US" sz="2400" dirty="0"/>
              <a:t>The strength condition of </a:t>
            </a:r>
            <a:r>
              <a:rPr lang="en-US" sz="2400" dirty="0" err="1"/>
              <a:t>prehardened</a:t>
            </a:r>
            <a:r>
              <a:rPr lang="en-US" sz="2400" dirty="0"/>
              <a:t> alloys can become compromised at temperatures above 150C and Al alloys become substantially more susceptible to creep above 150C</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9EC7A653-8B30-BB49-9C5A-33B398B049DD}"/>
              </a:ext>
            </a:extLst>
          </p:cNvPr>
          <p:cNvSpPr>
            <a:spLocks noGrp="1"/>
          </p:cNvSpPr>
          <p:nvPr>
            <p:ph sz="half" idx="2"/>
          </p:nvPr>
        </p:nvSpPr>
        <p:spPr/>
        <p:txBody>
          <a:bodyPr/>
          <a:lstStyle/>
          <a:p>
            <a:r>
              <a:rPr lang="en-US" sz="2400" dirty="0"/>
              <a:t>Difficulties may be encountered in obtaining leak-tight fusion welded joints for hi-tech applications</a:t>
            </a:r>
          </a:p>
          <a:p>
            <a:r>
              <a:rPr lang="en-US" sz="2400" dirty="0"/>
              <a:t>It is prone to liquid metal embrittlement</a:t>
            </a:r>
          </a:p>
          <a:p>
            <a:endParaRPr lang="en-US" sz="2400" dirty="0"/>
          </a:p>
        </p:txBody>
      </p:sp>
      <p:sp>
        <p:nvSpPr>
          <p:cNvPr id="5" name="Slide Number Placeholder 4">
            <a:extLst>
              <a:ext uri="{FF2B5EF4-FFF2-40B4-BE49-F238E27FC236}">
                <a16:creationId xmlns:a16="http://schemas.microsoft.com/office/drawing/2014/main" id="{8E371815-6EE5-B644-85AC-38F7F6E3EC7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782415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2FA-F821-C549-80B2-7658AB060C09}"/>
              </a:ext>
            </a:extLst>
          </p:cNvPr>
          <p:cNvSpPr>
            <a:spLocks noGrp="1"/>
          </p:cNvSpPr>
          <p:nvPr>
            <p:ph type="title"/>
          </p:nvPr>
        </p:nvSpPr>
        <p:spPr/>
        <p:txBody>
          <a:bodyPr/>
          <a:lstStyle/>
          <a:p>
            <a:r>
              <a:rPr lang="en-US" dirty="0"/>
              <a:t>Damage Microstructure</a:t>
            </a:r>
          </a:p>
        </p:txBody>
      </p:sp>
      <p:sp>
        <p:nvSpPr>
          <p:cNvPr id="3" name="Content Placeholder 2">
            <a:extLst>
              <a:ext uri="{FF2B5EF4-FFF2-40B4-BE49-F238E27FC236}">
                <a16:creationId xmlns:a16="http://schemas.microsoft.com/office/drawing/2014/main" id="{E1D30694-0FAB-9E44-AF31-EC95B38F9F40}"/>
              </a:ext>
            </a:extLst>
          </p:cNvPr>
          <p:cNvSpPr>
            <a:spLocks noGrp="1"/>
          </p:cNvSpPr>
          <p:nvPr>
            <p:ph sz="half" idx="1"/>
          </p:nvPr>
        </p:nvSpPr>
        <p:spPr>
          <a:xfrm>
            <a:off x="609600" y="1968503"/>
            <a:ext cx="5743699" cy="4157663"/>
          </a:xfrm>
        </p:spPr>
        <p:txBody>
          <a:bodyPr/>
          <a:lstStyle/>
          <a:p>
            <a:r>
              <a:rPr lang="en-US" sz="2400" dirty="0"/>
              <a:t>Dislocation loops (a) and voids (b) in high-purity aluminum after irradiation at 50C to a fluence of 3.5E24 n/m2</a:t>
            </a:r>
          </a:p>
          <a:p>
            <a:r>
              <a:rPr lang="en-US" sz="2400" dirty="0"/>
              <a:t>The loops and voids are of order 30 nm diameter</a:t>
            </a:r>
          </a:p>
          <a:p>
            <a:r>
              <a:rPr lang="en-US" sz="2400" dirty="0"/>
              <a:t>In typical nuclear cladding materials, under similar temperature and neutron fluence conditions, the radiation damage microstructure is resolvable as 1–2 nm black dots</a:t>
            </a:r>
          </a:p>
          <a:p>
            <a:endParaRPr lang="en-US" sz="2400" dirty="0"/>
          </a:p>
        </p:txBody>
      </p:sp>
      <p:sp>
        <p:nvSpPr>
          <p:cNvPr id="5" name="Slide Number Placeholder 4">
            <a:extLst>
              <a:ext uri="{FF2B5EF4-FFF2-40B4-BE49-F238E27FC236}">
                <a16:creationId xmlns:a16="http://schemas.microsoft.com/office/drawing/2014/main" id="{DB65A058-14F8-DF46-AD25-0F27FF8472BA}"/>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EB351501-48FA-E743-A8B3-FB75A02C85D4}"/>
              </a:ext>
            </a:extLst>
          </p:cNvPr>
          <p:cNvPicPr>
            <a:picLocks noChangeAspect="1"/>
          </p:cNvPicPr>
          <p:nvPr/>
        </p:nvPicPr>
        <p:blipFill>
          <a:blip r:embed="rId2"/>
          <a:stretch>
            <a:fillRect/>
          </a:stretch>
        </p:blipFill>
        <p:spPr>
          <a:xfrm>
            <a:off x="6668241" y="2354028"/>
            <a:ext cx="5397500" cy="2959100"/>
          </a:xfrm>
          <a:prstGeom prst="rect">
            <a:avLst/>
          </a:prstGeom>
        </p:spPr>
      </p:pic>
    </p:spTree>
    <p:extLst>
      <p:ext uri="{BB962C8B-B14F-4D97-AF65-F5344CB8AC3E}">
        <p14:creationId xmlns:p14="http://schemas.microsoft.com/office/powerpoint/2010/main" val="65715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2454-2ECA-BD4B-9C50-DB6EA81E834B}"/>
              </a:ext>
            </a:extLst>
          </p:cNvPr>
          <p:cNvSpPr>
            <a:spLocks noGrp="1"/>
          </p:cNvSpPr>
          <p:nvPr>
            <p:ph type="title"/>
          </p:nvPr>
        </p:nvSpPr>
        <p:spPr/>
        <p:txBody>
          <a:bodyPr/>
          <a:lstStyle/>
          <a:p>
            <a:r>
              <a:rPr lang="en-US" dirty="0"/>
              <a:t>Swelling</a:t>
            </a:r>
          </a:p>
        </p:txBody>
      </p:sp>
      <p:sp>
        <p:nvSpPr>
          <p:cNvPr id="3" name="Content Placeholder 2">
            <a:extLst>
              <a:ext uri="{FF2B5EF4-FFF2-40B4-BE49-F238E27FC236}">
                <a16:creationId xmlns:a16="http://schemas.microsoft.com/office/drawing/2014/main" id="{912CC96A-AF2C-8342-91B1-8B7AAC0A46AA}"/>
              </a:ext>
            </a:extLst>
          </p:cNvPr>
          <p:cNvSpPr>
            <a:spLocks noGrp="1"/>
          </p:cNvSpPr>
          <p:nvPr>
            <p:ph sz="half" idx="1"/>
          </p:nvPr>
        </p:nvSpPr>
        <p:spPr>
          <a:xfrm>
            <a:off x="609599" y="1968503"/>
            <a:ext cx="6096716" cy="4157663"/>
          </a:xfrm>
        </p:spPr>
        <p:txBody>
          <a:bodyPr/>
          <a:lstStyle/>
          <a:p>
            <a:r>
              <a:rPr lang="en-US" sz="2400" dirty="0"/>
              <a:t>Swelling is due to the accumulation of voids from excess vacancies</a:t>
            </a:r>
          </a:p>
          <a:p>
            <a:r>
              <a:rPr lang="en-US" sz="2400" dirty="0"/>
              <a:t>Gas bubble swelling is generally not an issue for Al in RRs because the temperature is too low</a:t>
            </a:r>
          </a:p>
          <a:p>
            <a:r>
              <a:rPr lang="en-US" sz="2400" dirty="0"/>
              <a:t>The 6061 alloy, with its inherent Mg2Si phase, starts swelling appreciatively later in dose than the 1100-O or pure Al</a:t>
            </a:r>
          </a:p>
          <a:p>
            <a:r>
              <a:rPr lang="en-US" sz="2400" dirty="0"/>
              <a:t>Swelling is limited to less than 1% for the higher levels of fluence expected in RRs</a:t>
            </a:r>
          </a:p>
          <a:p>
            <a:endParaRPr lang="en-US" sz="2400" dirty="0"/>
          </a:p>
          <a:p>
            <a:endParaRPr lang="en-US" sz="2400" dirty="0"/>
          </a:p>
        </p:txBody>
      </p:sp>
      <p:pic>
        <p:nvPicPr>
          <p:cNvPr id="6" name="Content Placeholder 5">
            <a:extLst>
              <a:ext uri="{FF2B5EF4-FFF2-40B4-BE49-F238E27FC236}">
                <a16:creationId xmlns:a16="http://schemas.microsoft.com/office/drawing/2014/main" id="{85A22E5D-7581-4F4C-9CDE-08AD92376CCB}"/>
              </a:ext>
            </a:extLst>
          </p:cNvPr>
          <p:cNvPicPr>
            <a:picLocks noGrp="1" noChangeAspect="1"/>
          </p:cNvPicPr>
          <p:nvPr>
            <p:ph sz="half" idx="2"/>
          </p:nvPr>
        </p:nvPicPr>
        <p:blipFill>
          <a:blip r:embed="rId2"/>
          <a:stretch>
            <a:fillRect/>
          </a:stretch>
        </p:blipFill>
        <p:spPr>
          <a:xfrm>
            <a:off x="6706315" y="1968500"/>
            <a:ext cx="4367369" cy="4157663"/>
          </a:xfrm>
          <a:prstGeom prst="rect">
            <a:avLst/>
          </a:prstGeom>
        </p:spPr>
      </p:pic>
      <p:sp>
        <p:nvSpPr>
          <p:cNvPr id="5" name="Slide Number Placeholder 4">
            <a:extLst>
              <a:ext uri="{FF2B5EF4-FFF2-40B4-BE49-F238E27FC236}">
                <a16:creationId xmlns:a16="http://schemas.microsoft.com/office/drawing/2014/main" id="{7F741AD9-E7C6-D04A-B4D0-D6C7C74230EA}"/>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08622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E425-C1EF-0947-BBF9-CB46400314BF}"/>
              </a:ext>
            </a:extLst>
          </p:cNvPr>
          <p:cNvSpPr>
            <a:spLocks noGrp="1"/>
          </p:cNvSpPr>
          <p:nvPr>
            <p:ph type="title"/>
          </p:nvPr>
        </p:nvSpPr>
        <p:spPr/>
        <p:txBody>
          <a:bodyPr/>
          <a:lstStyle/>
          <a:p>
            <a:r>
              <a:rPr lang="en-US" dirty="0"/>
              <a:t>Hardening</a:t>
            </a:r>
          </a:p>
        </p:txBody>
      </p:sp>
      <p:sp>
        <p:nvSpPr>
          <p:cNvPr id="3" name="Content Placeholder 2">
            <a:extLst>
              <a:ext uri="{FF2B5EF4-FFF2-40B4-BE49-F238E27FC236}">
                <a16:creationId xmlns:a16="http://schemas.microsoft.com/office/drawing/2014/main" id="{CC02FDAD-E756-594A-A657-1D3B4EA7918C}"/>
              </a:ext>
            </a:extLst>
          </p:cNvPr>
          <p:cNvSpPr>
            <a:spLocks noGrp="1"/>
          </p:cNvSpPr>
          <p:nvPr>
            <p:ph sz="half" idx="1"/>
          </p:nvPr>
        </p:nvSpPr>
        <p:spPr>
          <a:xfrm>
            <a:off x="609600" y="1968503"/>
            <a:ext cx="6064332" cy="4157663"/>
          </a:xfrm>
        </p:spPr>
        <p:txBody>
          <a:bodyPr/>
          <a:lstStyle/>
          <a:p>
            <a:r>
              <a:rPr lang="en-US" sz="2400" dirty="0"/>
              <a:t>The major consequences of radiation damage structures on the mechanical properties of Al alloys are radiation hardening and associated loss in ductility</a:t>
            </a:r>
          </a:p>
          <a:p>
            <a:r>
              <a:rPr lang="en-US" sz="2400" dirty="0"/>
              <a:t>Al6061 is generally a stronger alloy than comparable Al alloys</a:t>
            </a:r>
          </a:p>
          <a:p>
            <a:r>
              <a:rPr lang="en-US" sz="2400" dirty="0"/>
              <a:t>Hardening and reduction in elongation occur at approximately 1E25 n/m2, with as much as a 2X (1/2X) effect on the associated property</a:t>
            </a:r>
          </a:p>
          <a:p>
            <a:endParaRPr lang="en-US" sz="2400" dirty="0"/>
          </a:p>
          <a:p>
            <a:endParaRPr lang="en-US" sz="2400" dirty="0"/>
          </a:p>
        </p:txBody>
      </p:sp>
      <p:pic>
        <p:nvPicPr>
          <p:cNvPr id="6" name="Content Placeholder 5">
            <a:extLst>
              <a:ext uri="{FF2B5EF4-FFF2-40B4-BE49-F238E27FC236}">
                <a16:creationId xmlns:a16="http://schemas.microsoft.com/office/drawing/2014/main" id="{21A25A81-FF04-5041-A7CA-672BE19FCFF2}"/>
              </a:ext>
            </a:extLst>
          </p:cNvPr>
          <p:cNvPicPr>
            <a:picLocks noGrp="1" noChangeAspect="1"/>
          </p:cNvPicPr>
          <p:nvPr>
            <p:ph sz="half" idx="2"/>
          </p:nvPr>
        </p:nvPicPr>
        <p:blipFill>
          <a:blip r:embed="rId2"/>
          <a:stretch>
            <a:fillRect/>
          </a:stretch>
        </p:blipFill>
        <p:spPr>
          <a:xfrm>
            <a:off x="6828312" y="1968500"/>
            <a:ext cx="3585491" cy="4891465"/>
          </a:xfrm>
          <a:prstGeom prst="rect">
            <a:avLst/>
          </a:prstGeom>
        </p:spPr>
      </p:pic>
      <p:sp>
        <p:nvSpPr>
          <p:cNvPr id="5" name="Slide Number Placeholder 4">
            <a:extLst>
              <a:ext uri="{FF2B5EF4-FFF2-40B4-BE49-F238E27FC236}">
                <a16:creationId xmlns:a16="http://schemas.microsoft.com/office/drawing/2014/main" id="{A81E92C2-630F-0341-9896-AD74C52A17AC}"/>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76880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BFE-3064-BA46-98C9-EFDFFB7ED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C28782-8837-754A-8CE8-6A1B70280DC8}"/>
              </a:ext>
            </a:extLst>
          </p:cNvPr>
          <p:cNvSpPr>
            <a:spLocks noGrp="1"/>
          </p:cNvSpPr>
          <p:nvPr>
            <p:ph sz="half" idx="1"/>
          </p:nvPr>
        </p:nvSpPr>
        <p:spPr>
          <a:xfrm>
            <a:off x="609600" y="1968503"/>
            <a:ext cx="10972800" cy="4157663"/>
          </a:xfrm>
        </p:spPr>
        <p:txBody>
          <a:bodyPr/>
          <a:lstStyle/>
          <a:p>
            <a:r>
              <a:rPr lang="en-US" sz="2000" dirty="0"/>
              <a:t>To remove this (</a:t>
            </a:r>
            <a:r>
              <a:rPr lang="en-US" sz="2000" dirty="0" err="1"/>
              <a:t>U,Mo</a:t>
            </a:r>
            <a:r>
              <a:rPr lang="en-US" sz="2000" dirty="0"/>
              <a:t>)Al phase, we can: 1) coat the particles; 2) modify chemistry (such as by adding Si); 3) substitute the Al matrix with another materials; 4) remove the matrix</a:t>
            </a:r>
          </a:p>
          <a:p>
            <a:r>
              <a:rPr lang="en-US" sz="2000" dirty="0"/>
              <a:t>Fuel fabrication specifications can dramatically affect the microstructure and thus the performance of the fuel – this is more critical for monolithic fuels</a:t>
            </a:r>
          </a:p>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Al is ideally suited for the research reactor environment with its excellent corrosion and swelling resistance at applicable temperatures</a:t>
            </a:r>
          </a:p>
          <a:p>
            <a:r>
              <a:rPr lang="en-US" sz="2000" dirty="0"/>
              <a:t>Microstructural modeling is attempting to describe the variety of governing phenomena </a:t>
            </a:r>
            <a:r>
              <a:rPr lang="en-US" sz="2000"/>
              <a:t>in UMo </a:t>
            </a:r>
            <a:r>
              <a:rPr lang="en-US" sz="2000" dirty="0"/>
              <a:t>fuel</a:t>
            </a:r>
          </a:p>
          <a:p>
            <a:endParaRPr lang="en-US" sz="2000" dirty="0"/>
          </a:p>
        </p:txBody>
      </p:sp>
      <p:sp>
        <p:nvSpPr>
          <p:cNvPr id="5" name="Slide Number Placeholder 4">
            <a:extLst>
              <a:ext uri="{FF2B5EF4-FFF2-40B4-BE49-F238E27FC236}">
                <a16:creationId xmlns:a16="http://schemas.microsoft.com/office/drawing/2014/main" id="{2DBBC85B-32F7-6A4B-989D-5563E72F0C23}"/>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77402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4D83-7B2D-5044-85A6-1D8103B368B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71B86F6E-9459-A148-A5CD-176EDA183DCD}"/>
              </a:ext>
            </a:extLst>
          </p:cNvPr>
          <p:cNvSpPr>
            <a:spLocks noGrp="1"/>
          </p:cNvSpPr>
          <p:nvPr>
            <p:ph sz="half" idx="1"/>
          </p:nvPr>
        </p:nvSpPr>
        <p:spPr>
          <a:xfrm>
            <a:off x="609600" y="1968503"/>
            <a:ext cx="10972800" cy="4157663"/>
          </a:xfrm>
        </p:spPr>
        <p:txBody>
          <a:bodyPr/>
          <a:lstStyle/>
          <a:p>
            <a:r>
              <a:rPr lang="en-US" sz="2200" dirty="0"/>
              <a:t>Blister testing is used as a safety test to determine temperature limits of safe fuel operation, with typical BTEs around 450-550C</a:t>
            </a:r>
          </a:p>
          <a:p>
            <a:r>
              <a:rPr lang="en-US" sz="2200" dirty="0"/>
              <a:t>U-Mo dispersion fuels allow for greater U density</a:t>
            </a:r>
          </a:p>
          <a:p>
            <a:r>
              <a:rPr lang="en-US" sz="2200" dirty="0"/>
              <a:t>Mo stabilizes the gamma phase, and the gamma is additionally stabilized under irradiation</a:t>
            </a:r>
          </a:p>
          <a:p>
            <a:r>
              <a:rPr lang="en-US" sz="2200" dirty="0"/>
              <a:t>Fuel swelling is critical in U-Mo fuels, with the unique feature of a fission gas superlattice</a:t>
            </a:r>
          </a:p>
          <a:p>
            <a:r>
              <a:rPr lang="en-US" sz="2200" dirty="0"/>
              <a:t>Subsequent recrystallization leads to breakaway swelling</a:t>
            </a:r>
          </a:p>
          <a:p>
            <a:r>
              <a:rPr lang="en-US" sz="2200" dirty="0"/>
              <a:t>Addition of Si can suppress the interaction layer formation in U-Mo particles</a:t>
            </a:r>
          </a:p>
        </p:txBody>
      </p:sp>
      <p:sp>
        <p:nvSpPr>
          <p:cNvPr id="5" name="Slide Number Placeholder 4">
            <a:extLst>
              <a:ext uri="{FF2B5EF4-FFF2-40B4-BE49-F238E27FC236}">
                <a16:creationId xmlns:a16="http://schemas.microsoft.com/office/drawing/2014/main" id="{0FE994B5-75FC-4F45-9AD9-D5B4C9FDB64D}"/>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345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a:t>
            </a:r>
            <a:r>
              <a:rPr lang="en-US" sz="2200" dirty="0" err="1"/>
              <a:t>U,Mo</a:t>
            </a:r>
            <a:r>
              <a:rPr lang="en-US" sz="2200" dirty="0"/>
              <a:t>)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4101122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a:t>
            </a:r>
          </a:p>
          <a:p>
            <a:r>
              <a:rPr lang="en-US" sz="2200" dirty="0"/>
              <a:t>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86649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1918</Words>
  <Application>Microsoft Macintosh PowerPoint</Application>
  <PresentationFormat>Widescreen</PresentationFormat>
  <Paragraphs>154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vt:lpstr>
      <vt:lpstr>Calibri</vt:lpstr>
      <vt:lpstr>Helvetica</vt:lpstr>
      <vt:lpstr>Times</vt:lpstr>
      <vt:lpstr>1_NCStateU-horizontal-left-logo</vt:lpstr>
      <vt:lpstr>NE 591: Advanced Reactor Materials</vt:lpstr>
      <vt:lpstr>Housekeeping</vt:lpstr>
      <vt:lpstr>Last Time</vt:lpstr>
      <vt:lpstr>UMo Microstructure</vt:lpstr>
      <vt:lpstr>Interaction Layer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Microstructural Modeling of UMo</vt:lpstr>
      <vt:lpstr>Grain Size Effects on Swelling</vt:lpstr>
      <vt:lpstr>Aluminum in Research Reactors</vt:lpstr>
      <vt:lpstr>Aluminum Benefits</vt:lpstr>
      <vt:lpstr>Aluminum Drawbacks</vt:lpstr>
      <vt:lpstr>Damage Microstructure</vt:lpstr>
      <vt:lpstr>Swelling</vt:lpstr>
      <vt:lpstr>Hardening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Beeler</cp:lastModifiedBy>
  <cp:revision>21</cp:revision>
  <dcterms:created xsi:type="dcterms:W3CDTF">2021-06-30T18:29:00Z</dcterms:created>
  <dcterms:modified xsi:type="dcterms:W3CDTF">2023-11-20T17:01:17Z</dcterms:modified>
</cp:coreProperties>
</file>